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bmp" ContentType="image/bmp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73" r:id="rId6"/>
    <p:sldId id="274" r:id="rId7"/>
    <p:sldId id="275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69" r:id="rId17"/>
    <p:sldId id="266" r:id="rId18"/>
    <p:sldId id="267" r:id="rId19"/>
    <p:sldId id="270" r:id="rId20"/>
    <p:sldId id="271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2855-3BD7-4B22-8498-6EEDF70A75C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D12-13D1-408C-B39A-2AF4B478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7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2855-3BD7-4B22-8498-6EEDF70A75C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D12-13D1-408C-B39A-2AF4B478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5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2855-3BD7-4B22-8498-6EEDF70A75C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D12-13D1-408C-B39A-2AF4B478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1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2855-3BD7-4B22-8498-6EEDF70A75C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D12-13D1-408C-B39A-2AF4B478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2855-3BD7-4B22-8498-6EEDF70A75C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D12-13D1-408C-B39A-2AF4B478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9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2855-3BD7-4B22-8498-6EEDF70A75C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D12-13D1-408C-B39A-2AF4B478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6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2855-3BD7-4B22-8498-6EEDF70A75C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D12-13D1-408C-B39A-2AF4B478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3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2855-3BD7-4B22-8498-6EEDF70A75C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D12-13D1-408C-B39A-2AF4B478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5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2855-3BD7-4B22-8498-6EEDF70A75C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D12-13D1-408C-B39A-2AF4B478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1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2855-3BD7-4B22-8498-6EEDF70A75C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D12-13D1-408C-B39A-2AF4B478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5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2855-3BD7-4B22-8498-6EEDF70A75C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4D12-13D1-408C-B39A-2AF4B478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8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12855-3BD7-4B22-8498-6EEDF70A75C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4D12-13D1-408C-B39A-2AF4B4783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10" Type="http://schemas.openxmlformats.org/officeDocument/2006/relationships/image" Target="../media/image4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mp"/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Адаптивное управление манипуляторами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Маргун А.А., Базылев Д.Н., </a:t>
            </a:r>
            <a:r>
              <a:rPr lang="ru-RU" dirty="0" err="1" smtClean="0"/>
              <a:t>Зименко</a:t>
            </a:r>
            <a:r>
              <a:rPr lang="ru-RU" dirty="0" smtClean="0"/>
              <a:t> К.А.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4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Адаптивная линеаризация обратной связью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адаптацию необходимо значительное время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большое количество вычислений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измерение производных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пассификации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Гамильтониан системы: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обобщенный момент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Запишем систему в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г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амильтоновом виде: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ru-RU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𝑞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𝑞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𝑞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32510" y="1988840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2510" y="3284984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1755" y="4768394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пассификации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Выберем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Новый минимум энергии: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манипулятор в нужной позиции.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Для устойчивости необходимо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𝑞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)≤0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18616" y="2348880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пассификации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23127" y="16288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𝑑𝑝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𝑑𝑞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𝑑𝑞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127" y="1628800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18616" y="1988840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1755" y="3356992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1755" y="3997974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1755" y="4768394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пассификции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Предложенный регулятор обладает недостатками: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управления кинетической энергией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измерение производных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Сложна настройка коэффициентов регулятора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Регулятор </a:t>
            </a:r>
            <a:r>
              <a:rPr lang="en-US" dirty="0" smtClean="0"/>
              <a:t>Paden-</a:t>
            </a:r>
            <a:r>
              <a:rPr lang="en-US" dirty="0" err="1" smtClean="0"/>
              <a:t>Panja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Для обеспечения слежения: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0,0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=(0,0)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Выберем: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51755" y="3139856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5416" y="4005064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7290" y="4575822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Регулятор </a:t>
            </a:r>
            <a:r>
              <a:rPr lang="en-US" dirty="0" smtClean="0"/>
              <a:t>Paden-</a:t>
            </a:r>
            <a:r>
              <a:rPr lang="en-US" dirty="0" err="1" smtClean="0"/>
              <a:t>Panja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Недостатки:</a:t>
                </a:r>
              </a:p>
              <a:p>
                <a:r>
                  <a:rPr lang="ru-RU" dirty="0" smtClean="0"/>
                  <a:t>Необходимо измерение скорости</a:t>
                </a:r>
              </a:p>
              <a:p>
                <a:r>
                  <a:rPr lang="ru-RU" dirty="0" smtClean="0"/>
                  <a:t>Сложная настройка коэффициентов</a:t>
                </a:r>
              </a:p>
              <a:p>
                <a:r>
                  <a:rPr lang="ru-RU" dirty="0" smtClean="0"/>
                  <a:t>При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=0, 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Регулятор </a:t>
            </a:r>
            <a:r>
              <a:rPr lang="en-US" dirty="0" err="1" smtClean="0"/>
              <a:t>Slotine</a:t>
            </a:r>
            <a:r>
              <a:rPr lang="en-US" dirty="0" smtClean="0"/>
              <a:t>-Li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Закон управления: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𝑒𝑑𝑡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1852" t="-1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51755" y="2132856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4942" y="4077072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1755" y="3140968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Регулятор </a:t>
            </a:r>
            <a:r>
              <a:rPr lang="en-US" dirty="0" err="1" smtClean="0"/>
              <a:t>Slotine</a:t>
            </a:r>
            <a:r>
              <a:rPr lang="en-US" dirty="0" smtClean="0"/>
              <a:t>-Li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В адаптивной модификации: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𝐶𝑠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</a:rPr>
                        <m:t>Г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</a:rPr>
                        <m:t>Г</m:t>
                      </m:r>
                      <m:acc>
                        <m:accPr>
                          <m:chr m:val="̃"/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Используя свойства: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acc>
                      <m:r>
                        <a:rPr lang="ru-RU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 при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и 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𝑌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</a:rPr>
                        <m:t>Г</m:t>
                      </m:r>
                      <m:acc>
                        <m:accPr>
                          <m:chr m:val="̇"/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Г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𝑌𝑠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15551" y="2132856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6207" y="3553852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5551" y="4649849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6207" y="5301208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Регулятор </a:t>
            </a:r>
            <a:r>
              <a:rPr lang="en-US" dirty="0" err="1"/>
              <a:t>Slotine</a:t>
            </a:r>
            <a:r>
              <a:rPr lang="en-US" dirty="0"/>
              <a:t>-Li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На практике </a:t>
                </a:r>
                <a:r>
                  <a:rPr lang="ru-RU" dirty="0" smtClean="0"/>
                  <a:t>замкнутая система </a:t>
                </a:r>
                <a:r>
                  <a:rPr lang="ru-RU" dirty="0" smtClean="0"/>
                  <a:t>бывает </a:t>
                </a:r>
                <a:r>
                  <a:rPr lang="ru-RU" dirty="0" smtClean="0"/>
                  <a:t>неустойчива</a:t>
                </a:r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46207" y="2636912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6207" y="4293096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760" y="58794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Робот </a:t>
            </a:r>
            <a:r>
              <a:rPr lang="en-US" dirty="0" smtClean="0"/>
              <a:t>B2b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98529" y="587153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Валка леса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266737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cs typeface="Times New Roman" pitchFamily="18" charset="0"/>
              </a:rPr>
              <a:t>Использование манипуляторов</a:t>
            </a:r>
            <a:endParaRPr lang="ru-RU" sz="3200" dirty="0"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D2B9-B89D-4A50-90C1-5E91F23D7EEF}" type="slidenum">
              <a:rPr lang="ru-RU" smtClean="0"/>
              <a:t>2</a:t>
            </a:fld>
            <a:endParaRPr lang="ru-RU"/>
          </a:p>
        </p:txBody>
      </p:sp>
      <p:sp>
        <p:nvSpPr>
          <p:cNvPr id="7" name="AutoShape 2" descr="http://www.used-robots.com/images/robots/original/r2000ia-200ew.jpg"/>
          <p:cNvSpPr>
            <a:spLocks noChangeAspect="1" noChangeArrowheads="1"/>
          </p:cNvSpPr>
          <p:nvPr/>
        </p:nvSpPr>
        <p:spPr bwMode="auto">
          <a:xfrm>
            <a:off x="155575" y="-1858963"/>
            <a:ext cx="26003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1603"/>
            <a:ext cx="2776339" cy="414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013299" cy="401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5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Регулятор </a:t>
            </a:r>
            <a:r>
              <a:rPr lang="en-US" dirty="0" err="1" smtClean="0"/>
              <a:t>Berghuis</a:t>
            </a:r>
            <a:r>
              <a:rPr lang="en-US" dirty="0" smtClean="0"/>
              <a:t>-Ortega-</a:t>
            </a:r>
            <a:r>
              <a:rPr lang="en-US" dirty="0" err="1" smtClean="0"/>
              <a:t>Nijmeijer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Г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46207" y="1988840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6207" y="2924944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6207" y="3769876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6207" y="4816316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70892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639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Уравнение динамики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Уравнение Лагранжа: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-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cs typeface="Times New Roman" pitchFamily="18" charset="0"/>
                  </a:rPr>
                  <a:t>кинетическая энергия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dirty="0" smtClean="0">
                    <a:cs typeface="Times New Roman" pitchFamily="18" charset="0"/>
                  </a:rPr>
                  <a:t>потенциальная энергия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</m:d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𝜏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05119" y="233440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3920" y="42930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3920" y="530120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(3)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Линеаризация обратной связью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cs typeface="Times New Roman" pitchFamily="18" charset="0"/>
                  </a:rPr>
                  <a:t>Закон управления: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>
                    <a:cs typeface="Times New Roman" pitchFamily="18" charset="0"/>
                  </a:rPr>
                  <a:t>ПД – регулятор: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𝑒</m:t>
                      </m:r>
                    </m:oMath>
                  </m:oMathPara>
                </a14:m>
                <a:endParaRPr lang="en-US" b="0" dirty="0" smtClean="0"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cs typeface="Times New Roman" pitchFamily="18" charset="0"/>
                  </a:rPr>
                  <a:t>Замкнутая система: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77704" y="20727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7704" y="32129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3920" y="486916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(6)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-8804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+mj-lt"/>
                <a:cs typeface="Times New Roman" pitchFamily="18" charset="0"/>
              </a:rPr>
              <a:t>Метод последовательного компенсатора</a:t>
            </a:r>
            <a:endParaRPr lang="ru-RU" sz="4400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88372" y="1355576"/>
                <a:ext cx="3982309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372" y="1355576"/>
                <a:ext cx="3982309" cy="8613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3921" y="2924944"/>
                <a:ext cx="2888163" cy="938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ru-RU" sz="24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&lt;∞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921" y="2924944"/>
                <a:ext cx="2888163" cy="9386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95181" y="2379516"/>
                <a:ext cx="16416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181" y="2379516"/>
                <a:ext cx="164166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49867" y="4665915"/>
                <a:ext cx="2086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867" y="4665915"/>
                <a:ext cx="208698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520" y="4183512"/>
            <a:ext cx="8604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Возмущение возрастает не более чем экспоненциально и имеет мажоранту</a:t>
            </a:r>
            <a:endParaRPr lang="ru-RU" sz="20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63318" y="5127580"/>
                <a:ext cx="3017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318" y="5127580"/>
                <a:ext cx="301736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3947" r="-10121"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00256" y="5597070"/>
                <a:ext cx="3692806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256" y="5597070"/>
                <a:ext cx="3692806" cy="86132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271021" y="152462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(7)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8424" y="503959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(8)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23920" y="576612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(9)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80711" y="1196752"/>
                <a:ext cx="6670609" cy="1536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ru-RU" sz="24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𝜉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ru-RU" sz="2400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𝜉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4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sz="24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ru-RU" sz="240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240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𝜉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240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𝜌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(−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−…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40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𝜌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sz="240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𝜌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711" y="1196752"/>
                <a:ext cx="6670609" cy="1536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573015" y="2864776"/>
                <a:ext cx="2286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015" y="2864776"/>
                <a:ext cx="228600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3947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48630" y="3558206"/>
                <a:ext cx="4319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=−(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=k</a:t>
                </a:r>
                <a:endParaRPr lang="ru-RU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630" y="3558206"/>
                <a:ext cx="4319901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2000" r="-1271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72254" y="4252801"/>
                <a:ext cx="3011145" cy="483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254" y="4252801"/>
                <a:ext cx="3011145" cy="4830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461050"/>
              </p:ext>
            </p:extLst>
          </p:nvPr>
        </p:nvGraphicFramePr>
        <p:xfrm>
          <a:off x="3770909" y="4753598"/>
          <a:ext cx="189020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Формула" r:id="rId7" imgW="1002865" imgH="495085" progId="Equation.3">
                  <p:embed/>
                </p:oleObj>
              </mc:Choice>
              <mc:Fallback>
                <p:oleObj name="Формула" r:id="rId7" imgW="1002865" imgH="49508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909" y="4753598"/>
                        <a:ext cx="1890209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567986"/>
              </p:ext>
            </p:extLst>
          </p:nvPr>
        </p:nvGraphicFramePr>
        <p:xfrm>
          <a:off x="1361502" y="5589240"/>
          <a:ext cx="302562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Формула" r:id="rId9" imgW="1726451" imgH="533169" progId="Equation.3">
                  <p:embed/>
                </p:oleObj>
              </mc:Choice>
              <mc:Fallback>
                <p:oleObj name="Формула" r:id="rId9" imgW="1726451" imgH="53316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502" y="5589240"/>
                        <a:ext cx="3025622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01199"/>
              </p:ext>
            </p:extLst>
          </p:nvPr>
        </p:nvGraphicFramePr>
        <p:xfrm>
          <a:off x="5578348" y="5733256"/>
          <a:ext cx="1410101" cy="52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Формула" r:id="rId11" imgW="634725" imgH="241195" progId="Equation.3">
                  <p:embed/>
                </p:oleObj>
              </mc:Choice>
              <mc:Fallback>
                <p:oleObj name="Формула" r:id="rId11" imgW="634725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348" y="5733256"/>
                        <a:ext cx="1410101" cy="526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43608" y="-8804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+mj-lt"/>
                <a:cs typeface="Times New Roman" pitchFamily="18" charset="0"/>
              </a:rPr>
              <a:t>Метод последовательного компенсатора</a:t>
            </a:r>
            <a:endParaRPr lang="ru-RU" sz="4400" dirty="0">
              <a:latin typeface="+mj-lt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9904" y="1703269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(10)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71999" y="355820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(11)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1999" y="425280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(12)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8424" y="515719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(13)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-8804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+mj-lt"/>
                <a:cs typeface="Times New Roman" pitchFamily="18" charset="0"/>
              </a:rPr>
              <a:t>Метод последовательного компенсатора</a:t>
            </a:r>
            <a:endParaRPr lang="ru-RU" sz="4400" dirty="0">
              <a:latin typeface="+mj-lt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7746"/>
            <a:ext cx="8388424" cy="242330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861048"/>
            <a:ext cx="83884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Адаптивная линеаризация обратной связью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Закон управления: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𝑒</m:t>
                      </m:r>
                    </m:oMath>
                  </m:oMathPara>
                </a14:m>
                <a:endParaRPr lang="en-US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Замкнутая система: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𝑌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/>
                          <a:cs typeface="Times New Roman" pitchFamily="18" charset="0"/>
                        </a:rPr>
                        <m:t>Ф</m:t>
                      </m:r>
                      <m:acc>
                        <m:accPr>
                          <m:chr m:val="̃"/>
                          <m:ctrlPr>
                            <a:rPr lang="ru-RU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ru-RU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172400" y="2072792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4365104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Адаптивная линеаризация обратной связью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Замкнутая система: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ru-RU" b="0" i="1" smtClean="0">
                          <a:latin typeface="Cambria Math"/>
                        </a:rPr>
                        <m:t>Ф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</a:rPr>
                        <m:t>Г</m:t>
                      </m:r>
                      <m:acc>
                        <m:accPr>
                          <m:chr m:val="̃"/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𝑃𝐴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𝑄𝑥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𝑃𝑥</m:t>
                      </m:r>
                      <m:r>
                        <a:rPr lang="en-US" b="0" i="1" smtClean="0">
                          <a:latin typeface="Cambria Math"/>
                        </a:rPr>
                        <m:t>+Г</m:t>
                      </m:r>
                      <m:acc>
                        <m:accPr>
                          <m:chr m:val="̇"/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Г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𝑃𝑥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18616" y="1970668"/>
            <a:ext cx="87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3501008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8616" y="4653136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2510" y="5176356"/>
            <a:ext cx="92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1696</Words>
  <Application>Microsoft Office PowerPoint</Application>
  <PresentationFormat>Экран (4:3)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Формула</vt:lpstr>
      <vt:lpstr>Адаптивное управление манипуляторами</vt:lpstr>
      <vt:lpstr>Презентация PowerPoint</vt:lpstr>
      <vt:lpstr>Уравнение динамики</vt:lpstr>
      <vt:lpstr>Линеаризация обратной связью</vt:lpstr>
      <vt:lpstr>Презентация PowerPoint</vt:lpstr>
      <vt:lpstr>Презентация PowerPoint</vt:lpstr>
      <vt:lpstr>Презентация PowerPoint</vt:lpstr>
      <vt:lpstr>Адаптивная линеаризация обратной связью</vt:lpstr>
      <vt:lpstr>Адаптивная линеаризация обратной связью</vt:lpstr>
      <vt:lpstr>Адаптивная линеаризация обратной связью</vt:lpstr>
      <vt:lpstr>Метод пассификации</vt:lpstr>
      <vt:lpstr>Метод пассификации</vt:lpstr>
      <vt:lpstr>Метод пассификации</vt:lpstr>
      <vt:lpstr>Метод пассификции</vt:lpstr>
      <vt:lpstr>Регулятор Paden-Panja</vt:lpstr>
      <vt:lpstr>Регулятор Paden-Panja</vt:lpstr>
      <vt:lpstr>Регулятор Slotine-Li</vt:lpstr>
      <vt:lpstr>Регулятор Slotine-Li</vt:lpstr>
      <vt:lpstr>Регулятор Slotine-Li</vt:lpstr>
      <vt:lpstr>Регулятор Berghuis-Ortega-Nijmeijer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torero</dc:creator>
  <cp:lastModifiedBy>torero</cp:lastModifiedBy>
  <cp:revision>34</cp:revision>
  <dcterms:created xsi:type="dcterms:W3CDTF">2014-04-16T17:25:42Z</dcterms:created>
  <dcterms:modified xsi:type="dcterms:W3CDTF">2014-04-18T10:31:59Z</dcterms:modified>
</cp:coreProperties>
</file>